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56" r:id="rId4"/>
    <p:sldId id="258" r:id="rId5"/>
    <p:sldId id="267" r:id="rId6"/>
    <p:sldId id="266" r:id="rId7"/>
    <p:sldId id="268" r:id="rId8"/>
    <p:sldId id="269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0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00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순서도: 대체 처리 2"/>
          <p:cNvSpPr/>
          <p:nvPr userDrawn="1"/>
        </p:nvSpPr>
        <p:spPr>
          <a:xfrm>
            <a:off x="5992860" y="390099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5" name="순서도: 대체 처리 2"/>
          <p:cNvSpPr/>
          <p:nvPr userDrawn="1"/>
        </p:nvSpPr>
        <p:spPr>
          <a:xfrm>
            <a:off x="4833746" y="396007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3" name="순서도: 대체 처리 2"/>
          <p:cNvSpPr/>
          <p:nvPr userDrawn="1"/>
        </p:nvSpPr>
        <p:spPr>
          <a:xfrm>
            <a:off x="3659784" y="388620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2" name="순서도: 대체 처리 2"/>
          <p:cNvSpPr/>
          <p:nvPr userDrawn="1"/>
        </p:nvSpPr>
        <p:spPr>
          <a:xfrm>
            <a:off x="2438625" y="388620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" name="모서리가 둥근 직사각형 1"/>
          <p:cNvSpPr/>
          <p:nvPr userDrawn="1"/>
        </p:nvSpPr>
        <p:spPr>
          <a:xfrm>
            <a:off x="215660" y="785004"/>
            <a:ext cx="11766430" cy="5917719"/>
          </a:xfrm>
          <a:prstGeom prst="roundRect">
            <a:avLst>
              <a:gd name="adj" fmla="val 426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3" name="순서도: 대체 처리 2"/>
          <p:cNvSpPr/>
          <p:nvPr userDrawn="1"/>
        </p:nvSpPr>
        <p:spPr>
          <a:xfrm>
            <a:off x="360679" y="200660"/>
            <a:ext cx="2372361" cy="67832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6" name="덧셈 기호 15"/>
          <p:cNvSpPr/>
          <p:nvPr userDrawn="1"/>
        </p:nvSpPr>
        <p:spPr>
          <a:xfrm>
            <a:off x="7396766" y="396007"/>
            <a:ext cx="388997" cy="388997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7" name="타원 16"/>
          <p:cNvSpPr/>
          <p:nvPr userDrawn="1"/>
        </p:nvSpPr>
        <p:spPr>
          <a:xfrm>
            <a:off x="11627811" y="227164"/>
            <a:ext cx="313677" cy="31367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0" name="덧셈 기호 19"/>
          <p:cNvSpPr/>
          <p:nvPr userDrawn="1"/>
        </p:nvSpPr>
        <p:spPr>
          <a:xfrm rot="18902334">
            <a:off x="11674556" y="271644"/>
            <a:ext cx="222165" cy="222165"/>
          </a:xfrm>
          <a:prstGeom prst="mathPlus">
            <a:avLst>
              <a:gd name="adj1" fmla="val 3931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451935" y="320396"/>
            <a:ext cx="1819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4">
                    <a:lumMod val="50000"/>
                  </a:schemeClr>
                </a:solidFill>
              </a:rPr>
              <a:t>0.</a:t>
            </a:r>
            <a:r>
              <a:rPr lang="ko-KR" altLang="en-US" sz="2000" b="1" dirty="0">
                <a:solidFill>
                  <a:schemeClr val="accent4">
                    <a:lumMod val="50000"/>
                  </a:schemeClr>
                </a:solidFill>
              </a:rPr>
              <a:t>레벨 디자인</a:t>
            </a:r>
          </a:p>
        </p:txBody>
      </p:sp>
    </p:spTree>
    <p:extLst>
      <p:ext uri="{BB962C8B-B14F-4D97-AF65-F5344CB8AC3E}">
        <p14:creationId xmlns:p14="http://schemas.microsoft.com/office/powerpoint/2010/main" val="2396875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421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3008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650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49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1200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6536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19078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9818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6980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648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순서도: 대체 처리 2"/>
          <p:cNvSpPr/>
          <p:nvPr userDrawn="1"/>
        </p:nvSpPr>
        <p:spPr>
          <a:xfrm>
            <a:off x="5992860" y="390099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5" name="순서도: 대체 처리 2"/>
          <p:cNvSpPr/>
          <p:nvPr userDrawn="1"/>
        </p:nvSpPr>
        <p:spPr>
          <a:xfrm>
            <a:off x="4833746" y="396007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3" name="순서도: 대체 처리 2"/>
          <p:cNvSpPr/>
          <p:nvPr userDrawn="1"/>
        </p:nvSpPr>
        <p:spPr>
          <a:xfrm>
            <a:off x="3659784" y="388620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2" name="순서도: 대체 처리 2"/>
          <p:cNvSpPr/>
          <p:nvPr userDrawn="1"/>
        </p:nvSpPr>
        <p:spPr>
          <a:xfrm>
            <a:off x="406295" y="348015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" name="모서리가 둥근 직사각형 1"/>
          <p:cNvSpPr/>
          <p:nvPr userDrawn="1"/>
        </p:nvSpPr>
        <p:spPr>
          <a:xfrm>
            <a:off x="215660" y="785004"/>
            <a:ext cx="11766430" cy="5917719"/>
          </a:xfrm>
          <a:prstGeom prst="roundRect">
            <a:avLst>
              <a:gd name="adj" fmla="val 426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3" name="순서도: 대체 처리 2"/>
          <p:cNvSpPr/>
          <p:nvPr userDrawn="1"/>
        </p:nvSpPr>
        <p:spPr>
          <a:xfrm>
            <a:off x="1553190" y="145881"/>
            <a:ext cx="2372361" cy="67832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6" name="덧셈 기호 15"/>
          <p:cNvSpPr/>
          <p:nvPr userDrawn="1"/>
        </p:nvSpPr>
        <p:spPr>
          <a:xfrm>
            <a:off x="7396766" y="396007"/>
            <a:ext cx="388997" cy="388997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7" name="타원 16"/>
          <p:cNvSpPr/>
          <p:nvPr userDrawn="1"/>
        </p:nvSpPr>
        <p:spPr>
          <a:xfrm>
            <a:off x="11627811" y="227164"/>
            <a:ext cx="313677" cy="31367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0" name="덧셈 기호 19"/>
          <p:cNvSpPr/>
          <p:nvPr userDrawn="1"/>
        </p:nvSpPr>
        <p:spPr>
          <a:xfrm rot="18902334">
            <a:off x="11674556" y="271644"/>
            <a:ext cx="222165" cy="222165"/>
          </a:xfrm>
          <a:prstGeom prst="mathPlus">
            <a:avLst>
              <a:gd name="adj1" fmla="val 3931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1683073" y="284929"/>
            <a:ext cx="1819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4">
                    <a:lumMod val="50000"/>
                  </a:schemeClr>
                </a:solidFill>
              </a:rPr>
              <a:t>1</a:t>
            </a:r>
            <a:endParaRPr lang="ko-KR" altLang="en-US" sz="2000" b="1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8855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941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56360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8637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22553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618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484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45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731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3510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385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88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994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49655-57C6-47FD-8D9F-7FF3F735FFE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E54CC-942B-4232-B3FC-5F2A35EF0D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861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3" r:id="rId2"/>
    <p:sldLayoutId id="2147483672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D10AE-8D9F-4886-9FF7-E1AFF8AE88E8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1BA7B-13C1-4BE0-B5A3-C5072868F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934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순서도: 대체 처리 2"/>
          <p:cNvSpPr/>
          <p:nvPr/>
        </p:nvSpPr>
        <p:spPr>
          <a:xfrm>
            <a:off x="5130983" y="339508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5" name="순서도: 대체 처리 2"/>
          <p:cNvSpPr/>
          <p:nvPr/>
        </p:nvSpPr>
        <p:spPr>
          <a:xfrm>
            <a:off x="3971869" y="345416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6" name="순서도: 대체 처리 2"/>
          <p:cNvSpPr/>
          <p:nvPr/>
        </p:nvSpPr>
        <p:spPr>
          <a:xfrm>
            <a:off x="2797907" y="338029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4" name="순서도: 대체 처리 2"/>
          <p:cNvSpPr/>
          <p:nvPr/>
        </p:nvSpPr>
        <p:spPr>
          <a:xfrm>
            <a:off x="357909" y="357326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7" name="순서도: 대체 처리 2"/>
          <p:cNvSpPr/>
          <p:nvPr/>
        </p:nvSpPr>
        <p:spPr>
          <a:xfrm>
            <a:off x="1576748" y="338029"/>
            <a:ext cx="1358266" cy="490364"/>
          </a:xfrm>
          <a:custGeom>
            <a:avLst/>
            <a:gdLst>
              <a:gd name="connsiteX0" fmla="*/ 0 w 1794294"/>
              <a:gd name="connsiteY0" fmla="*/ 143774 h 862642"/>
              <a:gd name="connsiteX1" fmla="*/ 143774 w 1794294"/>
              <a:gd name="connsiteY1" fmla="*/ 0 h 862642"/>
              <a:gd name="connsiteX2" fmla="*/ 1650520 w 1794294"/>
              <a:gd name="connsiteY2" fmla="*/ 0 h 862642"/>
              <a:gd name="connsiteX3" fmla="*/ 1794294 w 1794294"/>
              <a:gd name="connsiteY3" fmla="*/ 143774 h 862642"/>
              <a:gd name="connsiteX4" fmla="*/ 1794294 w 1794294"/>
              <a:gd name="connsiteY4" fmla="*/ 718868 h 862642"/>
              <a:gd name="connsiteX5" fmla="*/ 1650520 w 1794294"/>
              <a:gd name="connsiteY5" fmla="*/ 862642 h 862642"/>
              <a:gd name="connsiteX6" fmla="*/ 143774 w 1794294"/>
              <a:gd name="connsiteY6" fmla="*/ 862642 h 862642"/>
              <a:gd name="connsiteX7" fmla="*/ 0 w 1794294"/>
              <a:gd name="connsiteY7" fmla="*/ 718868 h 862642"/>
              <a:gd name="connsiteX8" fmla="*/ 0 w 1794294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1794294 w 2141766"/>
              <a:gd name="connsiteY3" fmla="*/ 143774 h 862642"/>
              <a:gd name="connsiteX4" fmla="*/ 2141766 w 2141766"/>
              <a:gd name="connsiteY4" fmla="*/ 584756 h 862642"/>
              <a:gd name="connsiteX5" fmla="*/ 1650520 w 2141766"/>
              <a:gd name="connsiteY5" fmla="*/ 862642 h 862642"/>
              <a:gd name="connsiteX6" fmla="*/ 143774 w 2141766"/>
              <a:gd name="connsiteY6" fmla="*/ 862642 h 862642"/>
              <a:gd name="connsiteX7" fmla="*/ 0 w 2141766"/>
              <a:gd name="connsiteY7" fmla="*/ 718868 h 862642"/>
              <a:gd name="connsiteX8" fmla="*/ 0 w 2141766"/>
              <a:gd name="connsiteY8" fmla="*/ 143774 h 862642"/>
              <a:gd name="connsiteX0" fmla="*/ 0 w 2141766"/>
              <a:gd name="connsiteY0" fmla="*/ 143774 h 862642"/>
              <a:gd name="connsiteX1" fmla="*/ 143774 w 2141766"/>
              <a:gd name="connsiteY1" fmla="*/ 0 h 862642"/>
              <a:gd name="connsiteX2" fmla="*/ 1650520 w 2141766"/>
              <a:gd name="connsiteY2" fmla="*/ 0 h 862642"/>
              <a:gd name="connsiteX3" fmla="*/ 2141766 w 2141766"/>
              <a:gd name="connsiteY3" fmla="*/ 584756 h 862642"/>
              <a:gd name="connsiteX4" fmla="*/ 1650520 w 2141766"/>
              <a:gd name="connsiteY4" fmla="*/ 862642 h 862642"/>
              <a:gd name="connsiteX5" fmla="*/ 143774 w 2141766"/>
              <a:gd name="connsiteY5" fmla="*/ 862642 h 862642"/>
              <a:gd name="connsiteX6" fmla="*/ 0 w 2141766"/>
              <a:gd name="connsiteY6" fmla="*/ 718868 h 862642"/>
              <a:gd name="connsiteX7" fmla="*/ 0 w 2141766"/>
              <a:gd name="connsiteY7" fmla="*/ 143774 h 862642"/>
              <a:gd name="connsiteX0" fmla="*/ 0 w 2141929"/>
              <a:gd name="connsiteY0" fmla="*/ 143774 h 862642"/>
              <a:gd name="connsiteX1" fmla="*/ 143774 w 2141929"/>
              <a:gd name="connsiteY1" fmla="*/ 0 h 862642"/>
              <a:gd name="connsiteX2" fmla="*/ 1650520 w 2141929"/>
              <a:gd name="connsiteY2" fmla="*/ 0 h 862642"/>
              <a:gd name="connsiteX3" fmla="*/ 2141766 w 2141929"/>
              <a:gd name="connsiteY3" fmla="*/ 584756 h 862642"/>
              <a:gd name="connsiteX4" fmla="*/ 1650520 w 2141929"/>
              <a:gd name="connsiteY4" fmla="*/ 862642 h 862642"/>
              <a:gd name="connsiteX5" fmla="*/ 143774 w 2141929"/>
              <a:gd name="connsiteY5" fmla="*/ 862642 h 862642"/>
              <a:gd name="connsiteX6" fmla="*/ 0 w 2141929"/>
              <a:gd name="connsiteY6" fmla="*/ 718868 h 862642"/>
              <a:gd name="connsiteX7" fmla="*/ 0 w 2141929"/>
              <a:gd name="connsiteY7" fmla="*/ 143774 h 862642"/>
              <a:gd name="connsiteX0" fmla="*/ 0 w 2141821"/>
              <a:gd name="connsiteY0" fmla="*/ 143774 h 862642"/>
              <a:gd name="connsiteX1" fmla="*/ 143774 w 2141821"/>
              <a:gd name="connsiteY1" fmla="*/ 0 h 862642"/>
              <a:gd name="connsiteX2" fmla="*/ 1650520 w 2141821"/>
              <a:gd name="connsiteY2" fmla="*/ 0 h 862642"/>
              <a:gd name="connsiteX3" fmla="*/ 2141766 w 2141821"/>
              <a:gd name="connsiteY3" fmla="*/ 584756 h 862642"/>
              <a:gd name="connsiteX4" fmla="*/ 1650520 w 2141821"/>
              <a:gd name="connsiteY4" fmla="*/ 862642 h 862642"/>
              <a:gd name="connsiteX5" fmla="*/ 143774 w 2141821"/>
              <a:gd name="connsiteY5" fmla="*/ 862642 h 862642"/>
              <a:gd name="connsiteX6" fmla="*/ 0 w 2141821"/>
              <a:gd name="connsiteY6" fmla="*/ 718868 h 862642"/>
              <a:gd name="connsiteX7" fmla="*/ 0 w 2141821"/>
              <a:gd name="connsiteY7" fmla="*/ 143774 h 862642"/>
              <a:gd name="connsiteX0" fmla="*/ 0 w 2412655"/>
              <a:gd name="connsiteY0" fmla="*/ 143774 h 909484"/>
              <a:gd name="connsiteX1" fmla="*/ 143774 w 2412655"/>
              <a:gd name="connsiteY1" fmla="*/ 0 h 909484"/>
              <a:gd name="connsiteX2" fmla="*/ 1650520 w 2412655"/>
              <a:gd name="connsiteY2" fmla="*/ 0 h 909484"/>
              <a:gd name="connsiteX3" fmla="*/ 2412620 w 2412655"/>
              <a:gd name="connsiteY3" fmla="*/ 877719 h 909484"/>
              <a:gd name="connsiteX4" fmla="*/ 1650520 w 2412655"/>
              <a:gd name="connsiteY4" fmla="*/ 862642 h 909484"/>
              <a:gd name="connsiteX5" fmla="*/ 143774 w 2412655"/>
              <a:gd name="connsiteY5" fmla="*/ 862642 h 909484"/>
              <a:gd name="connsiteX6" fmla="*/ 0 w 2412655"/>
              <a:gd name="connsiteY6" fmla="*/ 718868 h 909484"/>
              <a:gd name="connsiteX7" fmla="*/ 0 w 2412655"/>
              <a:gd name="connsiteY7" fmla="*/ 143774 h 909484"/>
              <a:gd name="connsiteX0" fmla="*/ 0 w 2338145"/>
              <a:gd name="connsiteY0" fmla="*/ 143774 h 862642"/>
              <a:gd name="connsiteX1" fmla="*/ 143774 w 2338145"/>
              <a:gd name="connsiteY1" fmla="*/ 0 h 862642"/>
              <a:gd name="connsiteX2" fmla="*/ 1650520 w 2338145"/>
              <a:gd name="connsiteY2" fmla="*/ 0 h 862642"/>
              <a:gd name="connsiteX3" fmla="*/ 2338106 w 2338145"/>
              <a:gd name="connsiteY3" fmla="*/ 782469 h 862642"/>
              <a:gd name="connsiteX4" fmla="*/ 1650520 w 2338145"/>
              <a:gd name="connsiteY4" fmla="*/ 862642 h 862642"/>
              <a:gd name="connsiteX5" fmla="*/ 143774 w 2338145"/>
              <a:gd name="connsiteY5" fmla="*/ 862642 h 862642"/>
              <a:gd name="connsiteX6" fmla="*/ 0 w 2338145"/>
              <a:gd name="connsiteY6" fmla="*/ 718868 h 862642"/>
              <a:gd name="connsiteX7" fmla="*/ 0 w 2338145"/>
              <a:gd name="connsiteY7" fmla="*/ 143774 h 862642"/>
              <a:gd name="connsiteX0" fmla="*/ 0 w 2338202"/>
              <a:gd name="connsiteY0" fmla="*/ 143774 h 862642"/>
              <a:gd name="connsiteX1" fmla="*/ 143774 w 2338202"/>
              <a:gd name="connsiteY1" fmla="*/ 0 h 862642"/>
              <a:gd name="connsiteX2" fmla="*/ 1650520 w 2338202"/>
              <a:gd name="connsiteY2" fmla="*/ 0 h 862642"/>
              <a:gd name="connsiteX3" fmla="*/ 2338106 w 2338202"/>
              <a:gd name="connsiteY3" fmla="*/ 782469 h 862642"/>
              <a:gd name="connsiteX4" fmla="*/ 1650520 w 2338202"/>
              <a:gd name="connsiteY4" fmla="*/ 862642 h 862642"/>
              <a:gd name="connsiteX5" fmla="*/ 143774 w 2338202"/>
              <a:gd name="connsiteY5" fmla="*/ 862642 h 862642"/>
              <a:gd name="connsiteX6" fmla="*/ 0 w 2338202"/>
              <a:gd name="connsiteY6" fmla="*/ 718868 h 862642"/>
              <a:gd name="connsiteX7" fmla="*/ 0 w 233820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35809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  <a:gd name="connsiteX0" fmla="*/ 0 w 2356082"/>
              <a:gd name="connsiteY0" fmla="*/ 143774 h 862642"/>
              <a:gd name="connsiteX1" fmla="*/ 143774 w 2356082"/>
              <a:gd name="connsiteY1" fmla="*/ 0 h 862642"/>
              <a:gd name="connsiteX2" fmla="*/ 1650520 w 2356082"/>
              <a:gd name="connsiteY2" fmla="*/ 0 h 862642"/>
              <a:gd name="connsiteX3" fmla="*/ 2355989 w 2356082"/>
              <a:gd name="connsiteY3" fmla="*/ 845334 h 862642"/>
              <a:gd name="connsiteX4" fmla="*/ 1650520 w 2356082"/>
              <a:gd name="connsiteY4" fmla="*/ 862642 h 862642"/>
              <a:gd name="connsiteX5" fmla="*/ 143774 w 2356082"/>
              <a:gd name="connsiteY5" fmla="*/ 862642 h 862642"/>
              <a:gd name="connsiteX6" fmla="*/ 0 w 2356082"/>
              <a:gd name="connsiteY6" fmla="*/ 718868 h 862642"/>
              <a:gd name="connsiteX7" fmla="*/ 0 w 2356082"/>
              <a:gd name="connsiteY7" fmla="*/ 143774 h 862642"/>
              <a:gd name="connsiteX0" fmla="*/ 0 w 2350122"/>
              <a:gd name="connsiteY0" fmla="*/ 143774 h 862642"/>
              <a:gd name="connsiteX1" fmla="*/ 143774 w 2350122"/>
              <a:gd name="connsiteY1" fmla="*/ 0 h 862642"/>
              <a:gd name="connsiteX2" fmla="*/ 1650520 w 2350122"/>
              <a:gd name="connsiteY2" fmla="*/ 0 h 862642"/>
              <a:gd name="connsiteX3" fmla="*/ 2350028 w 2350122"/>
              <a:gd name="connsiteY3" fmla="*/ 847239 h 862642"/>
              <a:gd name="connsiteX4" fmla="*/ 1650520 w 2350122"/>
              <a:gd name="connsiteY4" fmla="*/ 862642 h 862642"/>
              <a:gd name="connsiteX5" fmla="*/ 143774 w 2350122"/>
              <a:gd name="connsiteY5" fmla="*/ 862642 h 862642"/>
              <a:gd name="connsiteX6" fmla="*/ 0 w 2350122"/>
              <a:gd name="connsiteY6" fmla="*/ 718868 h 862642"/>
              <a:gd name="connsiteX7" fmla="*/ 0 w 2350122"/>
              <a:gd name="connsiteY7" fmla="*/ 143774 h 862642"/>
              <a:gd name="connsiteX0" fmla="*/ 0 w 2335221"/>
              <a:gd name="connsiteY0" fmla="*/ 143774 h 862642"/>
              <a:gd name="connsiteX1" fmla="*/ 143774 w 2335221"/>
              <a:gd name="connsiteY1" fmla="*/ 0 h 862642"/>
              <a:gd name="connsiteX2" fmla="*/ 1650520 w 2335221"/>
              <a:gd name="connsiteY2" fmla="*/ 0 h 862642"/>
              <a:gd name="connsiteX3" fmla="*/ 2335125 w 2335221"/>
              <a:gd name="connsiteY3" fmla="*/ 841524 h 862642"/>
              <a:gd name="connsiteX4" fmla="*/ 1650520 w 2335221"/>
              <a:gd name="connsiteY4" fmla="*/ 862642 h 862642"/>
              <a:gd name="connsiteX5" fmla="*/ 143774 w 2335221"/>
              <a:gd name="connsiteY5" fmla="*/ 862642 h 862642"/>
              <a:gd name="connsiteX6" fmla="*/ 0 w 2335221"/>
              <a:gd name="connsiteY6" fmla="*/ 718868 h 862642"/>
              <a:gd name="connsiteX7" fmla="*/ 0 w 2335221"/>
              <a:gd name="connsiteY7" fmla="*/ 143774 h 86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5221" h="862642">
                <a:moveTo>
                  <a:pt x="0" y="143774"/>
                </a:moveTo>
                <a:cubicBezTo>
                  <a:pt x="0" y="64370"/>
                  <a:pt x="64370" y="0"/>
                  <a:pt x="143774" y="0"/>
                </a:cubicBezTo>
                <a:lnTo>
                  <a:pt x="1650520" y="0"/>
                </a:lnTo>
                <a:cubicBezTo>
                  <a:pt x="1648238" y="6019"/>
                  <a:pt x="2341221" y="850150"/>
                  <a:pt x="2335125" y="841524"/>
                </a:cubicBezTo>
                <a:cubicBezTo>
                  <a:pt x="2344067" y="833298"/>
                  <a:pt x="1729924" y="862642"/>
                  <a:pt x="1650520" y="862642"/>
                </a:cubicBezTo>
                <a:lnTo>
                  <a:pt x="143774" y="862642"/>
                </a:lnTo>
                <a:cubicBezTo>
                  <a:pt x="64370" y="862642"/>
                  <a:pt x="0" y="798272"/>
                  <a:pt x="0" y="718868"/>
                </a:cubicBezTo>
                <a:lnTo>
                  <a:pt x="0" y="143774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215660" y="785004"/>
            <a:ext cx="11766430" cy="5917719"/>
          </a:xfrm>
          <a:prstGeom prst="roundRect">
            <a:avLst>
              <a:gd name="adj" fmla="val 426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0" name="덧셈 기호 9"/>
          <p:cNvSpPr/>
          <p:nvPr/>
        </p:nvSpPr>
        <p:spPr>
          <a:xfrm>
            <a:off x="6697917" y="345322"/>
            <a:ext cx="388997" cy="388997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1" name="타원 10"/>
          <p:cNvSpPr/>
          <p:nvPr/>
        </p:nvSpPr>
        <p:spPr>
          <a:xfrm>
            <a:off x="11627811" y="227164"/>
            <a:ext cx="313677" cy="31367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12" name="덧셈 기호 11"/>
          <p:cNvSpPr/>
          <p:nvPr/>
        </p:nvSpPr>
        <p:spPr>
          <a:xfrm rot="18902334">
            <a:off x="11674556" y="271644"/>
            <a:ext cx="222165" cy="222165"/>
          </a:xfrm>
          <a:prstGeom prst="mathPlus">
            <a:avLst>
              <a:gd name="adj1" fmla="val 3931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" name="모서리가 둥근 직사각형 1"/>
          <p:cNvSpPr/>
          <p:nvPr/>
        </p:nvSpPr>
        <p:spPr>
          <a:xfrm>
            <a:off x="495300" y="1104900"/>
            <a:ext cx="11036300" cy="5232400"/>
          </a:xfrm>
          <a:prstGeom prst="roundRect">
            <a:avLst/>
          </a:prstGeom>
          <a:gradFill>
            <a:gsLst>
              <a:gs pos="29000">
                <a:schemeClr val="accent4">
                  <a:lumMod val="20000"/>
                  <a:lumOff val="8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3618938" y="1639485"/>
            <a:ext cx="4382356" cy="8001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 err="1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솔루나</a:t>
            </a:r>
            <a:r>
              <a:rPr lang="ko-KR" altLang="en-US" sz="3600" b="1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레벨</a:t>
            </a:r>
            <a:r>
              <a:rPr lang="en-US" altLang="ko-KR" sz="3600" b="1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3600" b="1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문서</a:t>
            </a:r>
          </a:p>
        </p:txBody>
      </p:sp>
      <p:sp>
        <p:nvSpPr>
          <p:cNvPr id="27" name="타원 26"/>
          <p:cNvSpPr/>
          <p:nvPr/>
        </p:nvSpPr>
        <p:spPr>
          <a:xfrm>
            <a:off x="11155061" y="227165"/>
            <a:ext cx="313677" cy="31367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grpSp>
        <p:nvGrpSpPr>
          <p:cNvPr id="31" name="그룹 30"/>
          <p:cNvGrpSpPr/>
          <p:nvPr/>
        </p:nvGrpSpPr>
        <p:grpSpPr>
          <a:xfrm>
            <a:off x="11218344" y="307551"/>
            <a:ext cx="180141" cy="145301"/>
            <a:chOff x="10957669" y="306839"/>
            <a:chExt cx="404365" cy="279756"/>
          </a:xfrm>
        </p:grpSpPr>
        <p:sp>
          <p:nvSpPr>
            <p:cNvPr id="29" name="직사각형 28"/>
            <p:cNvSpPr/>
            <p:nvPr/>
          </p:nvSpPr>
          <p:spPr>
            <a:xfrm>
              <a:off x="11062338" y="306839"/>
              <a:ext cx="299696" cy="5862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 dirty="0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11062338" y="355993"/>
              <a:ext cx="299696" cy="179976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 dirty="0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0957669" y="357464"/>
              <a:ext cx="299695" cy="5862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 dirty="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10957669" y="406618"/>
              <a:ext cx="299695" cy="179977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FEA5312A-A967-4D53-6458-6F2FB5EF0C22}"/>
              </a:ext>
            </a:extLst>
          </p:cNvPr>
          <p:cNvGrpSpPr/>
          <p:nvPr/>
        </p:nvGrpSpPr>
        <p:grpSpPr>
          <a:xfrm>
            <a:off x="803275" y="4276725"/>
            <a:ext cx="10420350" cy="1685925"/>
            <a:chOff x="888700" y="2524125"/>
            <a:chExt cx="10420350" cy="1685925"/>
          </a:xfrm>
        </p:grpSpPr>
        <p:sp>
          <p:nvSpPr>
            <p:cNvPr id="35" name="가로로 말린 두루마리 모양 22">
              <a:extLst>
                <a:ext uri="{FF2B5EF4-FFF2-40B4-BE49-F238E27FC236}">
                  <a16:creationId xmlns:a16="http://schemas.microsoft.com/office/drawing/2014/main" id="{B96A5A1F-59F9-0386-CE40-C29C873919FC}"/>
                </a:ext>
              </a:extLst>
            </p:cNvPr>
            <p:cNvSpPr/>
            <p:nvPr/>
          </p:nvSpPr>
          <p:spPr>
            <a:xfrm>
              <a:off x="888700" y="2524125"/>
              <a:ext cx="10420350" cy="1685925"/>
            </a:xfrm>
            <a:prstGeom prst="horizontalScroll">
              <a:avLst>
                <a:gd name="adj" fmla="val 2234"/>
              </a:avLst>
            </a:prstGeom>
            <a:gradFill flip="none" rotWithShape="1">
              <a:gsLst>
                <a:gs pos="55000">
                  <a:srgbClr val="323641"/>
                </a:gs>
                <a:gs pos="100000">
                  <a:srgbClr val="FFFF00">
                    <a:alpha val="46000"/>
                  </a:srgbClr>
                </a:gs>
              </a:gsLst>
              <a:lin ang="0" scaled="1"/>
              <a:tileRect/>
            </a:gra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 dirty="0"/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197DC735-B956-452D-6913-A84705C038F9}"/>
                </a:ext>
              </a:extLst>
            </p:cNvPr>
            <p:cNvGrpSpPr/>
            <p:nvPr/>
          </p:nvGrpSpPr>
          <p:grpSpPr>
            <a:xfrm>
              <a:off x="1428224" y="2694742"/>
              <a:ext cx="9512751" cy="1341216"/>
              <a:chOff x="1488624" y="4616605"/>
              <a:chExt cx="9512751" cy="1341216"/>
            </a:xfrm>
          </p:grpSpPr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8294CF79-7F4A-E7D2-2863-A2A2B37022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586273" y="4777836"/>
                <a:ext cx="1529040" cy="1017704"/>
              </a:xfrm>
              <a:prstGeom prst="rect">
                <a:avLst/>
              </a:prstGeom>
              <a:ln w="228600" cap="sq" cmpd="thickThin">
                <a:solidFill>
                  <a:srgbClr val="000000"/>
                </a:solidFill>
                <a:prstDash val="solid"/>
                <a:miter lim="800000"/>
              </a:ln>
              <a:effectLst>
                <a:innerShdw blurRad="76200">
                  <a:srgbClr val="000000"/>
                </a:innerShdw>
              </a:effectLst>
            </p:spPr>
          </p:pic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8A94D78E-8E8A-64C8-AC5A-548D1B7929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70565" y="4777836"/>
                <a:ext cx="1529040" cy="1017704"/>
              </a:xfrm>
              <a:prstGeom prst="rect">
                <a:avLst/>
              </a:prstGeom>
              <a:ln w="228600" cap="sq" cmpd="thickThin">
                <a:solidFill>
                  <a:srgbClr val="000000"/>
                </a:solidFill>
                <a:prstDash val="solid"/>
                <a:miter lim="800000"/>
              </a:ln>
              <a:effectLst>
                <a:innerShdw blurRad="76200">
                  <a:srgbClr val="000000"/>
                </a:innerShdw>
              </a:effectLst>
            </p:spPr>
          </p:pic>
          <p:pic>
            <p:nvPicPr>
              <p:cNvPr id="39" name="그림 38">
                <a:extLst>
                  <a:ext uri="{FF2B5EF4-FFF2-40B4-BE49-F238E27FC236}">
                    <a16:creationId xmlns:a16="http://schemas.microsoft.com/office/drawing/2014/main" id="{30E544D9-FEAB-4180-E16A-7CA4DA5736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17310" y="4782000"/>
                <a:ext cx="1519287" cy="1013540"/>
              </a:xfrm>
              <a:prstGeom prst="rect">
                <a:avLst/>
              </a:prstGeom>
              <a:ln w="228600" cap="sq" cmpd="thickThin">
                <a:solidFill>
                  <a:srgbClr val="000000"/>
                </a:solidFill>
                <a:prstDash val="solid"/>
                <a:miter lim="800000"/>
              </a:ln>
              <a:effectLst>
                <a:innerShdw blurRad="76200">
                  <a:srgbClr val="000000"/>
                </a:innerShdw>
              </a:effectLst>
            </p:spPr>
          </p:pic>
          <p:pic>
            <p:nvPicPr>
              <p:cNvPr id="40" name="그림 39">
                <a:extLst>
                  <a:ext uri="{FF2B5EF4-FFF2-40B4-BE49-F238E27FC236}">
                    <a16:creationId xmlns:a16="http://schemas.microsoft.com/office/drawing/2014/main" id="{58B5A5C7-136D-CB40-1E99-8E68265A35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50320" y="4782000"/>
                <a:ext cx="1519287" cy="1013540"/>
              </a:xfrm>
              <a:prstGeom prst="rect">
                <a:avLst/>
              </a:prstGeom>
              <a:ln w="228600" cap="sq" cmpd="thickThin">
                <a:solidFill>
                  <a:srgbClr val="000000"/>
                </a:solidFill>
                <a:prstDash val="solid"/>
                <a:miter lim="800000"/>
              </a:ln>
              <a:effectLst>
                <a:innerShdw blurRad="76200">
                  <a:srgbClr val="000000"/>
                </a:innerShdw>
              </a:effectLst>
            </p:spPr>
          </p:pic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BE5CFC52-6351-E866-EF3A-644DE244A5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401047" y="4782000"/>
                <a:ext cx="1519287" cy="1013541"/>
              </a:xfrm>
              <a:prstGeom prst="rect">
                <a:avLst/>
              </a:prstGeom>
              <a:ln w="228600" cap="sq" cmpd="thickThin">
                <a:solidFill>
                  <a:srgbClr val="000000"/>
                </a:solidFill>
                <a:prstDash val="solid"/>
                <a:miter lim="800000"/>
              </a:ln>
              <a:effectLst>
                <a:innerShdw blurRad="76200">
                  <a:srgbClr val="000000"/>
                </a:innerShdw>
              </a:effectLst>
            </p:spPr>
          </p:pic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52393EA8-616F-4EE6-3E5D-0D0228EF8A6F}"/>
                  </a:ext>
                </a:extLst>
              </p:cNvPr>
              <p:cNvSpPr/>
              <p:nvPr/>
            </p:nvSpPr>
            <p:spPr>
              <a:xfrm flipV="1">
                <a:off x="1495425" y="4616605"/>
                <a:ext cx="9505950" cy="1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600" dirty="0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C26D79DB-C331-0AB9-DB6C-70E2D1EC8235}"/>
                  </a:ext>
                </a:extLst>
              </p:cNvPr>
              <p:cNvSpPr/>
              <p:nvPr/>
            </p:nvSpPr>
            <p:spPr>
              <a:xfrm flipV="1">
                <a:off x="1488624" y="5939821"/>
                <a:ext cx="9505950" cy="1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6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7743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087" y="1258256"/>
            <a:ext cx="4943483" cy="4770006"/>
          </a:xfrm>
          <a:prstGeom prst="rect">
            <a:avLst/>
          </a:prstGeom>
        </p:spPr>
      </p:pic>
      <p:cxnSp>
        <p:nvCxnSpPr>
          <p:cNvPr id="13" name="직선 연결선 12"/>
          <p:cNvCxnSpPr/>
          <p:nvPr/>
        </p:nvCxnSpPr>
        <p:spPr>
          <a:xfrm>
            <a:off x="5958840" y="1021080"/>
            <a:ext cx="0" cy="505529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07678" y="1511441"/>
            <a:ext cx="4583306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맵 의도 </a:t>
            </a:r>
            <a:r>
              <a:rPr lang="en-US" altLang="ko-KR" dirty="0"/>
              <a:t>: </a:t>
            </a:r>
            <a:r>
              <a:rPr lang="ko-KR" altLang="en-US" dirty="0"/>
              <a:t>시계탑을 위한 탑의 동력 활성화</a:t>
            </a: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7428962"/>
              </p:ext>
            </p:extLst>
          </p:nvPr>
        </p:nvGraphicFramePr>
        <p:xfrm>
          <a:off x="525029" y="2434771"/>
          <a:ext cx="4993640" cy="274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7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68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39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28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오브젝트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간단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톱니바퀴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톱니바퀴가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멈춰진 형태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증기기관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기관에서 열기가 나오는 형태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두꺼비집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개의 버튼이 위로 올라가 있음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해시계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중앙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의 </a:t>
                      </a:r>
                      <a:r>
                        <a:rPr lang="ko-KR" altLang="en-US" sz="1600" b="0" baseline="0" dirty="0" err="1">
                          <a:solidFill>
                            <a:schemeClr val="tx1"/>
                          </a:solidFill>
                        </a:rPr>
                        <a:t>오브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 형태가 빛난다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책상 위 물건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랜턴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3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장의 종이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작은 톱니바퀴 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414072" y="5470629"/>
            <a:ext cx="6186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“ </a:t>
            </a:r>
            <a:r>
              <a:rPr lang="ko-KR" altLang="en-US" b="1" dirty="0"/>
              <a:t>위의 오브젝트들의 가동이 중단 된 상태를 연출</a:t>
            </a:r>
            <a:r>
              <a:rPr lang="en-US" altLang="ko-KR" dirty="0"/>
              <a:t>”</a:t>
            </a:r>
          </a:p>
          <a:p>
            <a:endParaRPr lang="en-US" altLang="ko-KR" dirty="0"/>
          </a:p>
          <a:p>
            <a:r>
              <a:rPr lang="ko-KR" altLang="en-US" dirty="0"/>
              <a:t>다음 스테이지 이동 </a:t>
            </a:r>
            <a:r>
              <a:rPr lang="en-US" altLang="ko-KR" dirty="0"/>
              <a:t>: </a:t>
            </a:r>
            <a:r>
              <a:rPr lang="ko-KR" altLang="en-US" dirty="0"/>
              <a:t>오브젝트 동작시켜 문 활성화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4648" y="942837"/>
            <a:ext cx="2062075" cy="45825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ysClr val="windowText" lastClr="000000"/>
                </a:solidFill>
              </a:rPr>
              <a:t>1F </a:t>
            </a:r>
            <a:r>
              <a:rPr lang="ko-KR" altLang="en-US" sz="2000" b="1" dirty="0">
                <a:solidFill>
                  <a:sysClr val="windowText" lastClr="000000"/>
                </a:solidFill>
              </a:rPr>
              <a:t>의도</a:t>
            </a:r>
          </a:p>
        </p:txBody>
      </p:sp>
    </p:spTree>
    <p:extLst>
      <p:ext uri="{BB962C8B-B14F-4D97-AF65-F5344CB8AC3E}">
        <p14:creationId xmlns:p14="http://schemas.microsoft.com/office/powerpoint/2010/main" val="1164259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6273800" y="1021080"/>
            <a:ext cx="0" cy="505529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78466" y="1728597"/>
            <a:ext cx="55803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층 </a:t>
            </a:r>
            <a:r>
              <a:rPr lang="ko-KR" altLang="en-US" dirty="0" err="1"/>
              <a:t>클리어</a:t>
            </a:r>
            <a:r>
              <a:rPr lang="ko-KR" altLang="en-US" dirty="0"/>
              <a:t> 조건 </a:t>
            </a:r>
            <a:r>
              <a:rPr lang="en-US" altLang="ko-KR" dirty="0"/>
              <a:t>: </a:t>
            </a:r>
            <a:r>
              <a:rPr lang="ko-KR" altLang="en-US" dirty="0"/>
              <a:t>가동이 멈춰져 보이는 오브젝트</a:t>
            </a:r>
            <a:endParaRPr lang="en-US" altLang="ko-KR" dirty="0"/>
          </a:p>
          <a:p>
            <a:r>
              <a:rPr lang="en-US" altLang="ko-KR" dirty="0"/>
              <a:t>	            </a:t>
            </a:r>
            <a:r>
              <a:rPr lang="ko-KR" altLang="en-US" dirty="0"/>
              <a:t>가 활성화 상태로 보이게 된 상태</a:t>
            </a:r>
            <a:r>
              <a:rPr lang="en-US" altLang="ko-KR" dirty="0"/>
              <a:t> </a:t>
            </a:r>
            <a:endParaRPr lang="ko-KR" altLang="en-US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900665"/>
              </p:ext>
            </p:extLst>
          </p:nvPr>
        </p:nvGraphicFramePr>
        <p:xfrm>
          <a:off x="531988" y="2432802"/>
          <a:ext cx="5386213" cy="4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95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49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오브젝트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가동 조건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53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증기기관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톱니바퀴가 맞춰진 후 양동이에 떨어지는 연료를 집어넣고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오른쪽 하단에 있는 툴 박스를 사용해 고치기</a:t>
                      </a:r>
                      <a:endParaRPr lang="ko-KR" altLang="en-US" sz="16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톱니바퀴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거대 톱니바퀴 하단에 있는 기계를 이용해 조절 후 왼쪽 하단에 있는 톱니바퀴를 맨 위 빈 공간에 채워넣기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해시계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600" b="0">
                          <a:solidFill>
                            <a:schemeClr val="tx1"/>
                          </a:solidFill>
                        </a:rPr>
                        <a:t>증기기관 옆에 떨어진 별 조각을 주워 맞출 시 두꺼비 집 활성화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>
                          <a:solidFill>
                            <a:schemeClr val="tx1"/>
                          </a:solidFill>
                        </a:rPr>
                        <a:t>두꺼비집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600" b="0">
                          <a:solidFill>
                            <a:schemeClr val="tx1"/>
                          </a:solidFill>
                        </a:rPr>
                        <a:t>두꺼비집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</a:rPr>
                        <a:t>개의 버튼과 문의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</a:rPr>
                        <a:t>개의 잠금쇠가 호환되어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</a:rPr>
                        <a:t>열린다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41914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74648" y="942838"/>
            <a:ext cx="2696255" cy="44886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ysClr val="windowText" lastClr="000000"/>
                </a:solidFill>
              </a:rPr>
              <a:t>1F </a:t>
            </a:r>
            <a:r>
              <a:rPr lang="ko-KR" altLang="en-US" sz="2000" b="1" dirty="0" err="1">
                <a:solidFill>
                  <a:sysClr val="windowText" lastClr="000000"/>
                </a:solidFill>
              </a:rPr>
              <a:t>기믹</a:t>
            </a:r>
            <a:r>
              <a:rPr lang="ko-KR" altLang="en-US" sz="2000" b="1" dirty="0">
                <a:solidFill>
                  <a:sysClr val="windowText" lastClr="000000"/>
                </a:solidFill>
              </a:rPr>
              <a:t> 조건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0307A9F-5999-42BE-CE59-3A6CB763758F}"/>
              </a:ext>
            </a:extLst>
          </p:cNvPr>
          <p:cNvSpPr/>
          <p:nvPr/>
        </p:nvSpPr>
        <p:spPr>
          <a:xfrm>
            <a:off x="6641024" y="1193369"/>
            <a:ext cx="5018987" cy="28129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증기기관</a:t>
            </a:r>
            <a:r>
              <a:rPr lang="en-US" altLang="ko-KR"/>
              <a:t>-&gt;</a:t>
            </a:r>
            <a:r>
              <a:rPr lang="ko-KR" altLang="en-US"/>
              <a:t>톱니바퀴</a:t>
            </a:r>
            <a:r>
              <a:rPr lang="en-US" altLang="ko-KR"/>
              <a:t>-&gt;</a:t>
            </a:r>
            <a:r>
              <a:rPr lang="ko-KR" altLang="en-US"/>
              <a:t>해시계</a:t>
            </a:r>
            <a:r>
              <a:rPr lang="en-US" altLang="ko-KR"/>
              <a:t>-&gt;</a:t>
            </a:r>
            <a:r>
              <a:rPr lang="ko-KR" altLang="en-US"/>
              <a:t>두꺼비집 </a:t>
            </a:r>
            <a:endParaRPr lang="en-US" altLang="ko-KR"/>
          </a:p>
          <a:p>
            <a:pPr algn="ctr"/>
            <a:r>
              <a:rPr lang="ko-KR" altLang="en-US"/>
              <a:t>순으로 활성화 되고</a:t>
            </a:r>
            <a:r>
              <a:rPr lang="en-US" altLang="ko-KR"/>
              <a:t>, </a:t>
            </a:r>
          </a:p>
          <a:p>
            <a:pPr algn="ctr"/>
            <a:r>
              <a:rPr lang="ko-KR" altLang="en-US"/>
              <a:t>활성화가 된 것은 빛으로 표현</a:t>
            </a:r>
            <a:r>
              <a:rPr lang="en-US" altLang="ko-KR"/>
              <a:t>, </a:t>
            </a:r>
          </a:p>
          <a:p>
            <a:pPr algn="ctr"/>
            <a:r>
              <a:rPr lang="ko-KR" altLang="en-US"/>
              <a:t>퍼즐 해금시 그 퍼즐 빛 </a:t>
            </a:r>
            <a:r>
              <a:rPr lang="en-US" altLang="ko-KR"/>
              <a:t>off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4905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/>
          <p:cNvCxnSpPr/>
          <p:nvPr/>
        </p:nvCxnSpPr>
        <p:spPr>
          <a:xfrm>
            <a:off x="5958840" y="1021080"/>
            <a:ext cx="0" cy="505529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74055" y="1401096"/>
            <a:ext cx="4270721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맵 의도 </a:t>
            </a:r>
            <a:r>
              <a:rPr lang="en-US" altLang="ko-KR" dirty="0"/>
              <a:t>: </a:t>
            </a:r>
            <a:r>
              <a:rPr lang="ko-KR" altLang="en-US" dirty="0"/>
              <a:t>시계탑의 </a:t>
            </a:r>
            <a:r>
              <a:rPr lang="ko-KR" altLang="en-US" dirty="0" err="1"/>
              <a:t>고장난</a:t>
            </a:r>
            <a:r>
              <a:rPr lang="ko-KR" altLang="en-US" dirty="0"/>
              <a:t> 중력 정상화</a:t>
            </a: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708786"/>
              </p:ext>
            </p:extLst>
          </p:nvPr>
        </p:nvGraphicFramePr>
        <p:xfrm>
          <a:off x="574055" y="1855388"/>
          <a:ext cx="4993640" cy="391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7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68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39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28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오브젝트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간단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책장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몇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몇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비어있는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칸이 있는 책장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창문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창문 밑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책장 중간 지점 부터 돌들이 허공에서 굴러가고 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돌기둥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돌로 된 기둥에 문양이 새겨져 있고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기둥 위에는 수정이 돌아가고 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리프트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동그란 형태로 바닥에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고정되어있고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돌기둥 퍼즐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해금시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위로 올라온다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인벤토리에서 물건이 삭제될 시 물건이 테이블 위로 올라와 다시 가방에 넣을 수 있게 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370529" y="5863558"/>
            <a:ext cx="6186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“ </a:t>
            </a:r>
            <a:r>
              <a:rPr lang="ko-KR" altLang="en-US" b="1" dirty="0"/>
              <a:t>위의 오브젝트들의 무작위로 돌아다니는 연출</a:t>
            </a:r>
            <a:r>
              <a:rPr lang="en-US" altLang="ko-KR" dirty="0"/>
              <a:t>”</a:t>
            </a:r>
          </a:p>
          <a:p>
            <a:r>
              <a:rPr lang="ko-KR" altLang="en-US" dirty="0"/>
              <a:t>다음 스테이지 이동 </a:t>
            </a:r>
            <a:r>
              <a:rPr lang="en-US" altLang="ko-KR" dirty="0"/>
              <a:t>: </a:t>
            </a:r>
            <a:r>
              <a:rPr lang="ko-KR" altLang="en-US" dirty="0"/>
              <a:t>활성화된 리프트를 타고 움직임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4648" y="942837"/>
            <a:ext cx="2062075" cy="45825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ysClr val="windowText" lastClr="000000"/>
                </a:solidFill>
              </a:rPr>
              <a:t>2F </a:t>
            </a:r>
            <a:r>
              <a:rPr lang="ko-KR" altLang="en-US" sz="2000" b="1" dirty="0">
                <a:solidFill>
                  <a:sysClr val="windowText" lastClr="000000"/>
                </a:solidFill>
              </a:rPr>
              <a:t>의도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36FE3A-B61D-E115-057C-7556F67C0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9986" y="1021080"/>
            <a:ext cx="5181600" cy="5142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277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6273800" y="1021080"/>
            <a:ext cx="0" cy="505529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78466" y="1728597"/>
            <a:ext cx="5647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층 클리어 조건 </a:t>
            </a:r>
            <a:r>
              <a:rPr lang="en-US" altLang="ko-KR" dirty="0"/>
              <a:t>: </a:t>
            </a:r>
            <a:r>
              <a:rPr lang="ko-KR" altLang="en-US" dirty="0"/>
              <a:t>모든 퍼즐 해금 후 리프트를 탈 시 </a:t>
            </a:r>
            <a:endParaRPr lang="en-US" altLang="ko-KR" dirty="0"/>
          </a:p>
          <a:p>
            <a:r>
              <a:rPr lang="en-US" altLang="ko-KR" dirty="0"/>
              <a:t>                       3</a:t>
            </a:r>
            <a:r>
              <a:rPr lang="ko-KR" altLang="en-US" dirty="0"/>
              <a:t>층으로 이동</a:t>
            </a: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323235"/>
              </p:ext>
            </p:extLst>
          </p:nvPr>
        </p:nvGraphicFramePr>
        <p:xfrm>
          <a:off x="531988" y="2432802"/>
          <a:ext cx="5386213" cy="34549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95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49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오브젝트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가동 조건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53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책장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바닥에 흩어진 책을 모아서 책장에 정리하기</a:t>
                      </a:r>
                      <a:endParaRPr lang="ko-KR" altLang="en-US" sz="16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창문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Q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키로 밤 낮을 바꾸어서 밤에 빛이 돌을 비추고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돌에 적힌 숫자를 확인한다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돌기둥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확인된 숫자로 돌기둥을 누르면 리프트가 위로 올라온다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리프트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공중에 떠다니던 돌 중 몇개가 바닥으로 떨어지고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특정 위치에 맞춰서 밀어 놓을 시 리프트 활성화 가능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빛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41914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74648" y="942838"/>
            <a:ext cx="2696255" cy="44886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ysClr val="windowText" lastClr="000000"/>
                </a:solidFill>
              </a:rPr>
              <a:t>2</a:t>
            </a:r>
            <a:r>
              <a:rPr lang="en-US" altLang="ko-KR" sz="2000" b="1">
                <a:solidFill>
                  <a:sysClr val="windowText" lastClr="000000"/>
                </a:solidFill>
              </a:rPr>
              <a:t>F </a:t>
            </a:r>
            <a:r>
              <a:rPr lang="ko-KR" altLang="en-US" sz="2000" b="1" dirty="0" err="1">
                <a:solidFill>
                  <a:sysClr val="windowText" lastClr="000000"/>
                </a:solidFill>
              </a:rPr>
              <a:t>기믹</a:t>
            </a:r>
            <a:r>
              <a:rPr lang="ko-KR" altLang="en-US" sz="2000" b="1" dirty="0">
                <a:solidFill>
                  <a:sysClr val="windowText" lastClr="000000"/>
                </a:solidFill>
              </a:rPr>
              <a:t> 조건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F9D4687-AEA1-E6BA-FEC8-083630D07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412" y="1099457"/>
            <a:ext cx="5181600" cy="5142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114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/>
          <p:cNvCxnSpPr/>
          <p:nvPr/>
        </p:nvCxnSpPr>
        <p:spPr>
          <a:xfrm>
            <a:off x="5958840" y="1021080"/>
            <a:ext cx="0" cy="505529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07678" y="1511441"/>
            <a:ext cx="5044971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맵 의도 </a:t>
            </a:r>
            <a:r>
              <a:rPr lang="en-US" altLang="ko-KR" dirty="0"/>
              <a:t>: </a:t>
            </a:r>
            <a:r>
              <a:rPr lang="ko-KR" altLang="en-US" dirty="0"/>
              <a:t>시계탑 꼭대기에서 우주 시계 활성화</a:t>
            </a: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7041040"/>
              </p:ext>
            </p:extLst>
          </p:nvPr>
        </p:nvGraphicFramePr>
        <p:xfrm>
          <a:off x="525028" y="2434771"/>
          <a:ext cx="5324875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83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88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6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28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오브젝트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간단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우주판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태양계 행성들이 정해진 속도로 가운데 태양을 중심으로 돌고 있음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천체시계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바닥의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개의 색이 없는 보석들이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박혀있다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370530" y="5476214"/>
            <a:ext cx="53248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“ </a:t>
            </a:r>
            <a:r>
              <a:rPr lang="ko-KR" altLang="en-US" b="1" dirty="0"/>
              <a:t>위의 오브젝트들의 가동이 중단 된 상태를 연출</a:t>
            </a:r>
            <a:r>
              <a:rPr lang="en-US" altLang="ko-KR" dirty="0"/>
              <a:t>”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마지막 스테이지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4648" y="942837"/>
            <a:ext cx="2062075" cy="45825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ysClr val="windowText" lastClr="000000"/>
                </a:solidFill>
              </a:rPr>
              <a:t>3F </a:t>
            </a:r>
            <a:r>
              <a:rPr lang="ko-KR" altLang="en-US" sz="2000" b="1" dirty="0">
                <a:solidFill>
                  <a:sysClr val="windowText" lastClr="000000"/>
                </a:solidFill>
              </a:rPr>
              <a:t>의도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FB1BF6A-6676-F6A0-7E4D-CEF2B047A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9012" y="1401096"/>
            <a:ext cx="5037571" cy="465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908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6273800" y="1021080"/>
            <a:ext cx="0" cy="505529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78466" y="1728597"/>
            <a:ext cx="5484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층 클리어 조건 </a:t>
            </a:r>
            <a:r>
              <a:rPr lang="en-US" altLang="ko-KR" dirty="0"/>
              <a:t>: </a:t>
            </a:r>
            <a:r>
              <a:rPr lang="ko-KR" altLang="en-US" dirty="0"/>
              <a:t>천체 시계에 있는 태양계와 같이 </a:t>
            </a:r>
            <a:endParaRPr lang="en-US" altLang="ko-KR" dirty="0"/>
          </a:p>
          <a:p>
            <a:r>
              <a:rPr lang="ko-KR" altLang="en-US" dirty="0"/>
              <a:t>보석들을 순서대로 사용할 시  </a:t>
            </a: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4400464"/>
              </p:ext>
            </p:extLst>
          </p:nvPr>
        </p:nvGraphicFramePr>
        <p:xfrm>
          <a:off x="531988" y="2621468"/>
          <a:ext cx="5386213" cy="261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95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49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오브젝트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가동 조건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53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우주판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원래 가동 중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baseline="0" dirty="0">
                          <a:solidFill>
                            <a:schemeClr val="tx1"/>
                          </a:solidFill>
                        </a:rPr>
                        <a:t>정해진 속도로 가운데 태양을 중심으로 회전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천체시계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스테이지 입장 후 바로 가동 가능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인벤토리에서 맞는 순서대로 아이템 사용 시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아이템과 상응하는 위치의 오브젝트의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</a:rPr>
                        <a:t>메테리얼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색상이 바뀜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74648" y="942838"/>
            <a:ext cx="2696255" cy="44886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ysClr val="windowText" lastClr="000000"/>
                </a:solidFill>
              </a:rPr>
              <a:t>3F </a:t>
            </a:r>
            <a:r>
              <a:rPr lang="ko-KR" altLang="en-US" sz="2000" b="1" dirty="0" err="1">
                <a:solidFill>
                  <a:sysClr val="windowText" lastClr="000000"/>
                </a:solidFill>
              </a:rPr>
              <a:t>기믹</a:t>
            </a:r>
            <a:r>
              <a:rPr lang="ko-KR" altLang="en-US" sz="2000" b="1" dirty="0">
                <a:solidFill>
                  <a:sysClr val="windowText" lastClr="000000"/>
                </a:solidFill>
              </a:rPr>
              <a:t> 조건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0B534F3-6F20-9BCC-0095-8936C9E3A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619046"/>
            <a:ext cx="3916926" cy="361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34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95000"/>
            <a:lumOff val="5000"/>
          </a:schemeClr>
        </a:solidFill>
        <a:ln>
          <a:noFill/>
        </a:ln>
      </a:spPr>
      <a:bodyPr rtlCol="0" anchor="ctr"/>
      <a:lstStyle>
        <a:defPPr algn="ctr">
          <a:defRPr sz="3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1067</TotalTime>
  <Words>447</Words>
  <Application>Microsoft Office PowerPoint</Application>
  <PresentationFormat>와이드스크린</PresentationFormat>
  <Paragraphs>100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나눔스퀘어_ac Bold</vt:lpstr>
      <vt:lpstr>맑은 고딕</vt:lpstr>
      <vt:lpstr>Arial</vt:lpstr>
      <vt:lpstr>Office 테마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w084658</cp:lastModifiedBy>
  <cp:revision>40</cp:revision>
  <dcterms:created xsi:type="dcterms:W3CDTF">2022-07-08T06:48:36Z</dcterms:created>
  <dcterms:modified xsi:type="dcterms:W3CDTF">2022-07-14T04:02:52Z</dcterms:modified>
</cp:coreProperties>
</file>

<file path=docProps/thumbnail.jpeg>
</file>